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0" r:id="rId14"/>
    <p:sldId id="266" r:id="rId15"/>
    <p:sldId id="269" r:id="rId16"/>
    <p:sldId id="273"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51"/>
  </p:normalViewPr>
  <p:slideViewPr>
    <p:cSldViewPr snapToGrid="0" snapToObjects="1">
      <p:cViewPr>
        <p:scale>
          <a:sx n="92" d="100"/>
          <a:sy n="92" d="100"/>
        </p:scale>
        <p:origin x="784"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9F4145-F4E2-814B-9D31-73DB6900A3EF}" type="datetimeFigureOut">
              <a:rPr lang="en-US" smtClean="0"/>
              <a:t>5/31/17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4122D-4F4E-5F47-88BA-867A6F645A9B}" type="slidenum">
              <a:rPr lang="en-US" smtClean="0"/>
              <a:t>‹#›</a:t>
            </a:fld>
            <a:endParaRPr lang="en-US"/>
          </a:p>
        </p:txBody>
      </p:sp>
    </p:spTree>
    <p:extLst>
      <p:ext uri="{BB962C8B-B14F-4D97-AF65-F5344CB8AC3E}">
        <p14:creationId xmlns:p14="http://schemas.microsoft.com/office/powerpoint/2010/main" val="1199456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F4145-F4E2-814B-9D31-73DB6900A3EF}" type="datetimeFigureOut">
              <a:rPr lang="en-US" smtClean="0"/>
              <a:t>5/31/17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4122D-4F4E-5F47-88BA-867A6F645A9B}" type="slidenum">
              <a:rPr lang="en-US" smtClean="0"/>
              <a:t>‹#›</a:t>
            </a:fld>
            <a:endParaRPr lang="en-US"/>
          </a:p>
        </p:txBody>
      </p:sp>
    </p:spTree>
    <p:extLst>
      <p:ext uri="{BB962C8B-B14F-4D97-AF65-F5344CB8AC3E}">
        <p14:creationId xmlns:p14="http://schemas.microsoft.com/office/powerpoint/2010/main" val="104335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F4145-F4E2-814B-9D31-73DB6900A3EF}" type="datetimeFigureOut">
              <a:rPr lang="en-US" smtClean="0"/>
              <a:t>5/31/17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4122D-4F4E-5F47-88BA-867A6F645A9B}" type="slidenum">
              <a:rPr lang="en-US" smtClean="0"/>
              <a:t>‹#›</a:t>
            </a:fld>
            <a:endParaRPr lang="en-US"/>
          </a:p>
        </p:txBody>
      </p:sp>
    </p:spTree>
    <p:extLst>
      <p:ext uri="{BB962C8B-B14F-4D97-AF65-F5344CB8AC3E}">
        <p14:creationId xmlns:p14="http://schemas.microsoft.com/office/powerpoint/2010/main" val="1475171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F4145-F4E2-814B-9D31-73DB6900A3EF}" type="datetimeFigureOut">
              <a:rPr lang="en-US" smtClean="0"/>
              <a:t>5/31/17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4122D-4F4E-5F47-88BA-867A6F645A9B}" type="slidenum">
              <a:rPr lang="en-US" smtClean="0"/>
              <a:t>‹#›</a:t>
            </a:fld>
            <a:endParaRPr lang="en-US"/>
          </a:p>
        </p:txBody>
      </p:sp>
    </p:spTree>
    <p:extLst>
      <p:ext uri="{BB962C8B-B14F-4D97-AF65-F5344CB8AC3E}">
        <p14:creationId xmlns:p14="http://schemas.microsoft.com/office/powerpoint/2010/main" val="83739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9F4145-F4E2-814B-9D31-73DB6900A3EF}" type="datetimeFigureOut">
              <a:rPr lang="en-US" smtClean="0"/>
              <a:t>5/31/17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4122D-4F4E-5F47-88BA-867A6F645A9B}" type="slidenum">
              <a:rPr lang="en-US" smtClean="0"/>
              <a:t>‹#›</a:t>
            </a:fld>
            <a:endParaRPr lang="en-US"/>
          </a:p>
        </p:txBody>
      </p:sp>
    </p:spTree>
    <p:extLst>
      <p:ext uri="{BB962C8B-B14F-4D97-AF65-F5344CB8AC3E}">
        <p14:creationId xmlns:p14="http://schemas.microsoft.com/office/powerpoint/2010/main" val="159917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9F4145-F4E2-814B-9D31-73DB6900A3EF}" type="datetimeFigureOut">
              <a:rPr lang="en-US" smtClean="0"/>
              <a:t>5/31/17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4122D-4F4E-5F47-88BA-867A6F645A9B}" type="slidenum">
              <a:rPr lang="en-US" smtClean="0"/>
              <a:t>‹#›</a:t>
            </a:fld>
            <a:endParaRPr lang="en-US"/>
          </a:p>
        </p:txBody>
      </p:sp>
    </p:spTree>
    <p:extLst>
      <p:ext uri="{BB962C8B-B14F-4D97-AF65-F5344CB8AC3E}">
        <p14:creationId xmlns:p14="http://schemas.microsoft.com/office/powerpoint/2010/main" val="155078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9F4145-F4E2-814B-9D31-73DB6900A3EF}" type="datetimeFigureOut">
              <a:rPr lang="en-US" smtClean="0"/>
              <a:t>5/31/17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24122D-4F4E-5F47-88BA-867A6F645A9B}" type="slidenum">
              <a:rPr lang="en-US" smtClean="0"/>
              <a:t>‹#›</a:t>
            </a:fld>
            <a:endParaRPr lang="en-US"/>
          </a:p>
        </p:txBody>
      </p:sp>
    </p:spTree>
    <p:extLst>
      <p:ext uri="{BB962C8B-B14F-4D97-AF65-F5344CB8AC3E}">
        <p14:creationId xmlns:p14="http://schemas.microsoft.com/office/powerpoint/2010/main" val="4680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9F4145-F4E2-814B-9D31-73DB6900A3EF}" type="datetimeFigureOut">
              <a:rPr lang="en-US" smtClean="0"/>
              <a:t>5/31/17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24122D-4F4E-5F47-88BA-867A6F645A9B}" type="slidenum">
              <a:rPr lang="en-US" smtClean="0"/>
              <a:t>‹#›</a:t>
            </a:fld>
            <a:endParaRPr lang="en-US"/>
          </a:p>
        </p:txBody>
      </p:sp>
    </p:spTree>
    <p:extLst>
      <p:ext uri="{BB962C8B-B14F-4D97-AF65-F5344CB8AC3E}">
        <p14:creationId xmlns:p14="http://schemas.microsoft.com/office/powerpoint/2010/main" val="71798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F4145-F4E2-814B-9D31-73DB6900A3EF}" type="datetimeFigureOut">
              <a:rPr lang="en-US" smtClean="0"/>
              <a:t>5/31/17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24122D-4F4E-5F47-88BA-867A6F645A9B}" type="slidenum">
              <a:rPr lang="en-US" smtClean="0"/>
              <a:t>‹#›</a:t>
            </a:fld>
            <a:endParaRPr lang="en-US"/>
          </a:p>
        </p:txBody>
      </p:sp>
    </p:spTree>
    <p:extLst>
      <p:ext uri="{BB962C8B-B14F-4D97-AF65-F5344CB8AC3E}">
        <p14:creationId xmlns:p14="http://schemas.microsoft.com/office/powerpoint/2010/main" val="417752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9F4145-F4E2-814B-9D31-73DB6900A3EF}" type="datetimeFigureOut">
              <a:rPr lang="en-US" smtClean="0"/>
              <a:t>5/31/17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4122D-4F4E-5F47-88BA-867A6F645A9B}" type="slidenum">
              <a:rPr lang="en-US" smtClean="0"/>
              <a:t>‹#›</a:t>
            </a:fld>
            <a:endParaRPr lang="en-US"/>
          </a:p>
        </p:txBody>
      </p:sp>
    </p:spTree>
    <p:extLst>
      <p:ext uri="{BB962C8B-B14F-4D97-AF65-F5344CB8AC3E}">
        <p14:creationId xmlns:p14="http://schemas.microsoft.com/office/powerpoint/2010/main" val="1039603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9F4145-F4E2-814B-9D31-73DB6900A3EF}" type="datetimeFigureOut">
              <a:rPr lang="en-US" smtClean="0"/>
              <a:t>5/31/17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4122D-4F4E-5F47-88BA-867A6F645A9B}" type="slidenum">
              <a:rPr lang="en-US" smtClean="0"/>
              <a:t>‹#›</a:t>
            </a:fld>
            <a:endParaRPr lang="en-US"/>
          </a:p>
        </p:txBody>
      </p:sp>
    </p:spTree>
    <p:extLst>
      <p:ext uri="{BB962C8B-B14F-4D97-AF65-F5344CB8AC3E}">
        <p14:creationId xmlns:p14="http://schemas.microsoft.com/office/powerpoint/2010/main" val="6901649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F4145-F4E2-814B-9D31-73DB6900A3EF}" type="datetimeFigureOut">
              <a:rPr lang="en-US" smtClean="0"/>
              <a:t>5/31/17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4122D-4F4E-5F47-88BA-867A6F645A9B}" type="slidenum">
              <a:rPr lang="en-US" smtClean="0"/>
              <a:t>‹#›</a:t>
            </a:fld>
            <a:endParaRPr lang="en-US"/>
          </a:p>
        </p:txBody>
      </p:sp>
    </p:spTree>
    <p:extLst>
      <p:ext uri="{BB962C8B-B14F-4D97-AF65-F5344CB8AC3E}">
        <p14:creationId xmlns:p14="http://schemas.microsoft.com/office/powerpoint/2010/main" val="298805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0070C0"/>
                </a:solidFill>
                <a:latin typeface="Chalkboard" charset="0"/>
                <a:ea typeface="Chalkboard" charset="0"/>
                <a:cs typeface="Chalkboard" charset="0"/>
              </a:rPr>
              <a:t>Congratulations to our wonderful second graders for a fabulous  year!!</a:t>
            </a:r>
            <a:endParaRPr lang="en-US" dirty="0">
              <a:solidFill>
                <a:srgbClr val="0070C0"/>
              </a:solidFill>
              <a:latin typeface="Chalkboard" charset="0"/>
              <a:ea typeface="Chalkboard" charset="0"/>
              <a:cs typeface="Chalkboard" charset="0"/>
            </a:endParaRPr>
          </a:p>
        </p:txBody>
      </p:sp>
      <p:sp>
        <p:nvSpPr>
          <p:cNvPr id="3" name="Subtitle 2"/>
          <p:cNvSpPr>
            <a:spLocks noGrp="1"/>
          </p:cNvSpPr>
          <p:nvPr>
            <p:ph type="subTitle" idx="1"/>
          </p:nvPr>
        </p:nvSpPr>
        <p:spPr/>
        <p:txBody>
          <a:bodyPr/>
          <a:lstStyle/>
          <a:p>
            <a:r>
              <a:rPr lang="en-US" sz="3200" dirty="0" smtClean="0">
                <a:latin typeface="Chalkboard" charset="0"/>
                <a:ea typeface="Chalkboard" charset="0"/>
                <a:cs typeface="Chalkboard" charset="0"/>
              </a:rPr>
              <a:t>It’s time to think about the summer and what’s coming next for your child.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242" y="4758489"/>
            <a:ext cx="3691021" cy="7793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8606" y="4654380"/>
            <a:ext cx="3411152" cy="987571"/>
          </a:xfrm>
          <a:prstGeom prst="rect">
            <a:avLst/>
          </a:prstGeom>
        </p:spPr>
      </p:pic>
      <p:sp>
        <p:nvSpPr>
          <p:cNvPr id="6" name="Right Arrow 5"/>
          <p:cNvSpPr/>
          <p:nvPr/>
        </p:nvSpPr>
        <p:spPr>
          <a:xfrm>
            <a:off x="5474639" y="4809134"/>
            <a:ext cx="1732547" cy="588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5384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lkboard" charset="0"/>
                <a:ea typeface="Chalkboard" charset="0"/>
                <a:cs typeface="Chalkboard" charset="0"/>
              </a:rPr>
              <a:t>Here are some ideas:</a:t>
            </a:r>
            <a:endParaRPr lang="en-US" dirty="0">
              <a:latin typeface="Chalkboard" charset="0"/>
              <a:ea typeface="Chalkboard" charset="0"/>
              <a:cs typeface="Chalkboard" charset="0"/>
            </a:endParaRPr>
          </a:p>
        </p:txBody>
      </p:sp>
      <p:sp>
        <p:nvSpPr>
          <p:cNvPr id="3" name="Content Placeholder 2"/>
          <p:cNvSpPr>
            <a:spLocks noGrp="1"/>
          </p:cNvSpPr>
          <p:nvPr>
            <p:ph idx="1"/>
          </p:nvPr>
        </p:nvSpPr>
        <p:spPr>
          <a:xfrm>
            <a:off x="422564" y="1690688"/>
            <a:ext cx="6795655" cy="4616739"/>
          </a:xfrm>
        </p:spPr>
        <p:txBody>
          <a:bodyPr>
            <a:normAutofit fontScale="85000" lnSpcReduction="10000"/>
          </a:bodyPr>
          <a:lstStyle/>
          <a:p>
            <a:r>
              <a:rPr lang="en-US" dirty="0" smtClean="0">
                <a:latin typeface="Chalkboard" charset="0"/>
                <a:ea typeface="Chalkboard" charset="0"/>
                <a:cs typeface="Chalkboard" charset="0"/>
              </a:rPr>
              <a:t>Make a tent in the house and give them a flashlight and pillows.</a:t>
            </a:r>
          </a:p>
          <a:p>
            <a:r>
              <a:rPr lang="en-US" dirty="0" smtClean="0">
                <a:latin typeface="Chalkboard" charset="0"/>
                <a:ea typeface="Chalkboard" charset="0"/>
                <a:cs typeface="Chalkboard" charset="0"/>
              </a:rPr>
              <a:t>Make regular trips to the library *DOES will be open 5 nights this summer; join us!</a:t>
            </a:r>
          </a:p>
          <a:p>
            <a:r>
              <a:rPr lang="en-US" dirty="0" smtClean="0">
                <a:latin typeface="Chalkboard" charset="0"/>
                <a:ea typeface="Chalkboard" charset="0"/>
                <a:cs typeface="Chalkboard" charset="0"/>
              </a:rPr>
              <a:t>Have a coffee/tea break.  You read the paper or your e-mails, your child gets to read.</a:t>
            </a:r>
          </a:p>
          <a:p>
            <a:r>
              <a:rPr lang="en-US" dirty="0" smtClean="0">
                <a:latin typeface="Chalkboard" charset="0"/>
                <a:ea typeface="Chalkboard" charset="0"/>
                <a:cs typeface="Chalkboard" charset="0"/>
              </a:rPr>
              <a:t>Wrap up books (even ones you currently have) and have your child unwrap this “gift”. </a:t>
            </a:r>
          </a:p>
          <a:p>
            <a:r>
              <a:rPr lang="en-US" dirty="0" smtClean="0">
                <a:latin typeface="Chalkboard" charset="0"/>
                <a:ea typeface="Chalkboard" charset="0"/>
                <a:cs typeface="Chalkboard" charset="0"/>
              </a:rPr>
              <a:t>Snuggle together on the coach or bed.  Take turns reading.</a:t>
            </a:r>
          </a:p>
          <a:p>
            <a:r>
              <a:rPr lang="en-US" dirty="0" smtClean="0">
                <a:latin typeface="Chalkboard" charset="0"/>
                <a:ea typeface="Chalkboard" charset="0"/>
                <a:cs typeface="Chalkboard" charset="0"/>
              </a:rPr>
              <a:t>And most importantly – TALK to your child about what they are reading.  They are now  READING to LEARN.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2561" y="1027906"/>
            <a:ext cx="3938243" cy="2631930"/>
          </a:xfrm>
          <a:prstGeom prst="rect">
            <a:avLst/>
          </a:prstGeom>
        </p:spPr>
      </p:pic>
    </p:spTree>
    <p:extLst>
      <p:ext uri="{BB962C8B-B14F-4D97-AF65-F5344CB8AC3E}">
        <p14:creationId xmlns:p14="http://schemas.microsoft.com/office/powerpoint/2010/main" val="759524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read with your child use questions like:</a:t>
            </a:r>
            <a:endParaRPr lang="en-US" dirty="0"/>
          </a:p>
        </p:txBody>
      </p:sp>
      <p:sp>
        <p:nvSpPr>
          <p:cNvPr id="3" name="Content Placeholder 2"/>
          <p:cNvSpPr>
            <a:spLocks noGrp="1"/>
          </p:cNvSpPr>
          <p:nvPr>
            <p:ph idx="1"/>
          </p:nvPr>
        </p:nvSpPr>
        <p:spPr>
          <a:xfrm>
            <a:off x="838200" y="1825625"/>
            <a:ext cx="4925291" cy="4242666"/>
          </a:xfrm>
        </p:spPr>
        <p:txBody>
          <a:bodyPr>
            <a:normAutofit fontScale="70000" lnSpcReduction="20000"/>
          </a:bodyPr>
          <a:lstStyle/>
          <a:p>
            <a:r>
              <a:rPr lang="en-US" dirty="0" smtClean="0"/>
              <a:t>Fiction:</a:t>
            </a:r>
          </a:p>
          <a:p>
            <a:endParaRPr lang="en-US" dirty="0"/>
          </a:p>
          <a:p>
            <a:r>
              <a:rPr lang="en-US" dirty="0" smtClean="0"/>
              <a:t>What </a:t>
            </a:r>
            <a:r>
              <a:rPr lang="en-US" dirty="0"/>
              <a:t>is the story about?</a:t>
            </a:r>
          </a:p>
          <a:p>
            <a:r>
              <a:rPr lang="en-US" dirty="0"/>
              <a:t>Who is the main character?  What is he/she like?</a:t>
            </a:r>
          </a:p>
          <a:p>
            <a:r>
              <a:rPr lang="en-US" dirty="0"/>
              <a:t>What problem did he/she encounter?  How was the problem solved?</a:t>
            </a:r>
          </a:p>
          <a:p>
            <a:r>
              <a:rPr lang="en-US" dirty="0"/>
              <a:t>If you were that character what would you do?</a:t>
            </a:r>
          </a:p>
          <a:p>
            <a:r>
              <a:rPr lang="en-US" dirty="0"/>
              <a:t>What was your favorite part?</a:t>
            </a:r>
          </a:p>
          <a:p>
            <a:r>
              <a:rPr lang="en-US" dirty="0"/>
              <a:t>What do you think will happen next?  Why do you think that will happen?</a:t>
            </a:r>
          </a:p>
          <a:p>
            <a:r>
              <a:rPr lang="en-US" dirty="0"/>
              <a:t>Were there any unfamiliar words that you need help with?</a:t>
            </a:r>
            <a:r>
              <a:rPr lang="en-US" dirty="0" smtClean="0">
                <a:effectLst/>
              </a:rPr>
              <a:t> </a:t>
            </a:r>
            <a:endParaRPr lang="en-US" dirty="0"/>
          </a:p>
        </p:txBody>
      </p:sp>
      <p:sp>
        <p:nvSpPr>
          <p:cNvPr id="4" name="Content Placeholder 2"/>
          <p:cNvSpPr txBox="1">
            <a:spLocks/>
          </p:cNvSpPr>
          <p:nvPr/>
        </p:nvSpPr>
        <p:spPr>
          <a:xfrm>
            <a:off x="6096000" y="1690688"/>
            <a:ext cx="5257800" cy="45577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smtClean="0"/>
              <a:t>Non-Fiction:</a:t>
            </a:r>
          </a:p>
          <a:p>
            <a:endParaRPr lang="en-US" sz="2000" dirty="0"/>
          </a:p>
          <a:p>
            <a:r>
              <a:rPr lang="en-US" sz="2000" dirty="0" smtClean="0"/>
              <a:t>What </a:t>
            </a:r>
            <a:r>
              <a:rPr lang="en-US" sz="2000" dirty="0"/>
              <a:t>is the book about?</a:t>
            </a:r>
          </a:p>
          <a:p>
            <a:r>
              <a:rPr lang="en-US" sz="2000" dirty="0"/>
              <a:t>What did you find most interesting?</a:t>
            </a:r>
          </a:p>
          <a:p>
            <a:r>
              <a:rPr lang="en-US" sz="2000" dirty="0"/>
              <a:t>What facts did you learn?  </a:t>
            </a:r>
          </a:p>
          <a:p>
            <a:r>
              <a:rPr lang="en-US" sz="2000" dirty="0"/>
              <a:t>What questions do you still have about this topic?</a:t>
            </a:r>
          </a:p>
          <a:p>
            <a:r>
              <a:rPr lang="en-US" sz="2000" dirty="0"/>
              <a:t>Where do you think we could find those answers?  </a:t>
            </a:r>
          </a:p>
          <a:p>
            <a:r>
              <a:rPr lang="en-US" sz="2000" dirty="0"/>
              <a:t>Would you like to research this topic further on the internet?</a:t>
            </a:r>
          </a:p>
          <a:p>
            <a:r>
              <a:rPr lang="en-US" sz="2000" dirty="0"/>
              <a:t>Were there any unfamiliar words that you need help with?</a:t>
            </a:r>
            <a:r>
              <a:rPr lang="en-US" sz="2000" dirty="0" smtClean="0">
                <a:effectLst/>
              </a:rPr>
              <a:t> </a:t>
            </a:r>
            <a:endParaRPr lang="en-US" sz="2000" dirty="0"/>
          </a:p>
        </p:txBody>
      </p:sp>
    </p:spTree>
    <p:extLst>
      <p:ext uri="{BB962C8B-B14F-4D97-AF65-F5344CB8AC3E}">
        <p14:creationId xmlns:p14="http://schemas.microsoft.com/office/powerpoint/2010/main" val="1898591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lkboard" charset="0"/>
                <a:ea typeface="Chalkboard" charset="0"/>
                <a:cs typeface="Chalkboard" charset="0"/>
              </a:rPr>
              <a:t>Remember, the key is fun!!</a:t>
            </a:r>
            <a:endParaRPr lang="en-US" dirty="0">
              <a:latin typeface="Chalkboard" charset="0"/>
              <a:ea typeface="Chalkboard" charset="0"/>
              <a:cs typeface="Chalkboard" charset="0"/>
            </a:endParaRPr>
          </a:p>
        </p:txBody>
      </p:sp>
      <p:sp>
        <p:nvSpPr>
          <p:cNvPr id="3" name="Content Placeholder 2"/>
          <p:cNvSpPr>
            <a:spLocks noGrp="1"/>
          </p:cNvSpPr>
          <p:nvPr>
            <p:ph idx="1"/>
          </p:nvPr>
        </p:nvSpPr>
        <p:spPr>
          <a:xfrm>
            <a:off x="3969327" y="1607994"/>
            <a:ext cx="7862455" cy="4228811"/>
          </a:xfrm>
        </p:spPr>
        <p:txBody>
          <a:bodyPr>
            <a:normAutofit fontScale="92500" lnSpcReduction="10000"/>
          </a:bodyPr>
          <a:lstStyle/>
          <a:p>
            <a:r>
              <a:rPr lang="en-US" dirty="0" smtClean="0">
                <a:latin typeface="Chalkboard" charset="0"/>
                <a:ea typeface="Chalkboard" charset="0"/>
                <a:cs typeface="Chalkboard" charset="0"/>
              </a:rPr>
              <a:t>If your child comes to a word he or she doesn’t know, have them skip it and go back to it.  See if the word can be figured out making connections with the surrounding words.  If not, just tell them the word.  Your child should read books that contain no more than 5 unknown words per page to make it a </a:t>
            </a:r>
            <a:r>
              <a:rPr lang="en-US" dirty="0" smtClean="0">
                <a:solidFill>
                  <a:srgbClr val="0070C0"/>
                </a:solidFill>
                <a:latin typeface="Chalkboard" charset="0"/>
                <a:ea typeface="Chalkboard" charset="0"/>
                <a:cs typeface="Chalkboard" charset="0"/>
              </a:rPr>
              <a:t>fluent</a:t>
            </a:r>
            <a:r>
              <a:rPr lang="en-US" dirty="0" smtClean="0">
                <a:latin typeface="Chalkboard" charset="0"/>
                <a:ea typeface="Chalkboard" charset="0"/>
                <a:cs typeface="Chalkboard" charset="0"/>
              </a:rPr>
              <a:t> text.</a:t>
            </a:r>
          </a:p>
          <a:p>
            <a:r>
              <a:rPr lang="en-US" dirty="0" smtClean="0">
                <a:latin typeface="Chalkboard" charset="0"/>
                <a:ea typeface="Chalkboard" charset="0"/>
                <a:cs typeface="Chalkboard" charset="0"/>
              </a:rPr>
              <a:t>Have fun!!  Take turns with voices, rent or get the audio tapes from the library to listen to books, find articles in the newspaper or magazines to talk about, make scrapbooks with vacation memories</a:t>
            </a:r>
            <a:r>
              <a:rPr lang="is-IS" dirty="0" smtClean="0">
                <a:latin typeface="Chalkboard" charset="0"/>
                <a:ea typeface="Chalkboard" charset="0"/>
                <a:cs typeface="Chalkboard" charset="0"/>
              </a:rPr>
              <a:t>… just </a:t>
            </a:r>
            <a:r>
              <a:rPr lang="is-IS" dirty="0" smtClean="0">
                <a:solidFill>
                  <a:srgbClr val="0070C0"/>
                </a:solidFill>
                <a:latin typeface="Chalkboard" charset="0"/>
                <a:ea typeface="Chalkboard" charset="0"/>
                <a:cs typeface="Chalkboard" charset="0"/>
              </a:rPr>
              <a:t>READ</a:t>
            </a:r>
            <a:r>
              <a:rPr lang="is-IS" dirty="0" smtClean="0">
                <a:latin typeface="Chalkboard" charset="0"/>
                <a:ea typeface="Chalkboard" charset="0"/>
                <a:cs typeface="Chalkboard" charset="0"/>
              </a:rPr>
              <a:t> together!</a:t>
            </a:r>
            <a:endParaRPr lang="en-US" dirty="0">
              <a:latin typeface="Chalkboard" charset="0"/>
              <a:ea typeface="Chalkboard" charset="0"/>
              <a:cs typeface="Chalkboard"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920" y="2388754"/>
            <a:ext cx="3257407" cy="2058555"/>
          </a:xfrm>
          <a:prstGeom prst="rect">
            <a:avLst/>
          </a:prstGeom>
        </p:spPr>
      </p:pic>
    </p:spTree>
    <p:extLst>
      <p:ext uri="{BB962C8B-B14F-4D97-AF65-F5344CB8AC3E}">
        <p14:creationId xmlns:p14="http://schemas.microsoft.com/office/powerpoint/2010/main" val="45446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lkboard" charset="0"/>
                <a:ea typeface="Chalkboard" charset="0"/>
                <a:cs typeface="Chalkboard" charset="0"/>
              </a:rPr>
              <a:t>Next year the focus will also be on building grade level vocabulary.</a:t>
            </a:r>
            <a:endParaRPr lang="en-US" dirty="0">
              <a:latin typeface="Chalkboard" charset="0"/>
              <a:ea typeface="Chalkboard" charset="0"/>
              <a:cs typeface="Chalkboard" charset="0"/>
            </a:endParaRPr>
          </a:p>
        </p:txBody>
      </p:sp>
      <p:sp>
        <p:nvSpPr>
          <p:cNvPr id="3" name="Content Placeholder 2"/>
          <p:cNvSpPr>
            <a:spLocks noGrp="1"/>
          </p:cNvSpPr>
          <p:nvPr>
            <p:ph idx="1"/>
          </p:nvPr>
        </p:nvSpPr>
        <p:spPr>
          <a:xfrm>
            <a:off x="838200" y="1825625"/>
            <a:ext cx="6726382" cy="4062557"/>
          </a:xfrm>
        </p:spPr>
        <p:txBody>
          <a:bodyPr>
            <a:normAutofit lnSpcReduction="10000"/>
          </a:bodyPr>
          <a:lstStyle/>
          <a:p>
            <a:r>
              <a:rPr lang="en-US" dirty="0" smtClean="0">
                <a:latin typeface="Chalkboard" charset="0"/>
                <a:ea typeface="Chalkboard" charset="0"/>
                <a:cs typeface="Chalkboard" charset="0"/>
              </a:rPr>
              <a:t>This is the easiest thing to do as a parent.  It involves just having conversations with your child. Kick the vocabulary up a notch and begin talking with them on a higher level.  The more a child is exposed to conversations with other people, the higher their written and spoken vocabulary is.  Use those long car rides for having some great conversations!</a:t>
            </a:r>
            <a:endParaRPr lang="en-US" dirty="0">
              <a:latin typeface="Chalkboard" charset="0"/>
              <a:ea typeface="Chalkboard" charset="0"/>
              <a:cs typeface="Chalkboard"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4745" y="1825625"/>
            <a:ext cx="3848010" cy="2843357"/>
          </a:xfrm>
          <a:prstGeom prst="rect">
            <a:avLst/>
          </a:prstGeom>
        </p:spPr>
      </p:pic>
    </p:spTree>
    <p:extLst>
      <p:ext uri="{BB962C8B-B14F-4D97-AF65-F5344CB8AC3E}">
        <p14:creationId xmlns:p14="http://schemas.microsoft.com/office/powerpoint/2010/main" val="1686261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458200" cy="1325130"/>
          </a:xfrm>
        </p:spPr>
        <p:txBody>
          <a:bodyPr>
            <a:normAutofit/>
          </a:bodyPr>
          <a:lstStyle/>
          <a:p>
            <a:r>
              <a:rPr lang="en-US" sz="3200" b="1" dirty="0" smtClean="0">
                <a:solidFill>
                  <a:srgbClr val="FF0000"/>
                </a:solidFill>
              </a:rPr>
              <a:t>There are many incentives around the community and here at DOES to encourage reading:</a:t>
            </a:r>
            <a:endParaRPr lang="en-US" sz="3200" b="1" dirty="0">
              <a:solidFill>
                <a:srgbClr val="FF0000"/>
              </a:solidFill>
            </a:endParaRPr>
          </a:p>
        </p:txBody>
      </p:sp>
      <p:sp>
        <p:nvSpPr>
          <p:cNvPr id="3" name="Content Placeholder 2"/>
          <p:cNvSpPr>
            <a:spLocks noGrp="1"/>
          </p:cNvSpPr>
          <p:nvPr>
            <p:ph idx="1"/>
          </p:nvPr>
        </p:nvSpPr>
        <p:spPr>
          <a:xfrm>
            <a:off x="838200" y="1825625"/>
            <a:ext cx="8458200" cy="4242666"/>
          </a:xfrm>
        </p:spPr>
        <p:txBody>
          <a:bodyPr>
            <a:normAutofit lnSpcReduction="10000"/>
          </a:bodyPr>
          <a:lstStyle/>
          <a:p>
            <a:r>
              <a:rPr lang="en-US" dirty="0" smtClean="0"/>
              <a:t>AR for incoming 3</a:t>
            </a:r>
            <a:r>
              <a:rPr lang="en-US" baseline="30000" dirty="0" smtClean="0"/>
              <a:t>rd</a:t>
            </a:r>
            <a:r>
              <a:rPr lang="en-US" dirty="0" smtClean="0"/>
              <a:t> graders will start over the summer!!  Keep an eye out on the DOES website for more information.  </a:t>
            </a:r>
          </a:p>
          <a:p>
            <a:r>
              <a:rPr lang="en-US" dirty="0" smtClean="0"/>
              <a:t>Public library has a summer reading program they are launching in the beginning of June.  Visit the library for a flyer with all the incentives</a:t>
            </a:r>
          </a:p>
          <a:p>
            <a:r>
              <a:rPr lang="en-US" dirty="0" smtClean="0"/>
              <a:t>Barnes and Nobles has a program that students can read 8 books and keep a journal that asks them to do a quick summary of what they read.  When they turn it in, they get a FREE book!!  Visit the Barnes and Nobles website for more information.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5073" y="561975"/>
            <a:ext cx="2184400" cy="2527300"/>
          </a:xfrm>
          <a:prstGeom prst="rect">
            <a:avLst/>
          </a:prstGeom>
        </p:spPr>
      </p:pic>
    </p:spTree>
    <p:extLst>
      <p:ext uri="{BB962C8B-B14F-4D97-AF65-F5344CB8AC3E}">
        <p14:creationId xmlns:p14="http://schemas.microsoft.com/office/powerpoint/2010/main" val="1794748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lkboard" charset="0"/>
                <a:ea typeface="Chalkboard" charset="0"/>
                <a:cs typeface="Chalkboard" charset="0"/>
              </a:rPr>
              <a:t>Let’s not forget about math!</a:t>
            </a:r>
            <a:endParaRPr lang="en-US" dirty="0">
              <a:latin typeface="Chalkboard" charset="0"/>
              <a:ea typeface="Chalkboard" charset="0"/>
              <a:cs typeface="Chalkboard" charset="0"/>
            </a:endParaRPr>
          </a:p>
        </p:txBody>
      </p:sp>
      <p:sp>
        <p:nvSpPr>
          <p:cNvPr id="3" name="Content Placeholder 2"/>
          <p:cNvSpPr>
            <a:spLocks noGrp="1"/>
          </p:cNvSpPr>
          <p:nvPr>
            <p:ph idx="1"/>
          </p:nvPr>
        </p:nvSpPr>
        <p:spPr>
          <a:xfrm>
            <a:off x="5652654" y="2019588"/>
            <a:ext cx="5867400" cy="3563793"/>
          </a:xfrm>
        </p:spPr>
        <p:txBody>
          <a:bodyPr/>
          <a:lstStyle/>
          <a:p>
            <a:r>
              <a:rPr lang="en-US" dirty="0" smtClean="0">
                <a:latin typeface="Chalkboard" charset="0"/>
                <a:ea typeface="Chalkboard" charset="0"/>
                <a:cs typeface="Chalkboard" charset="0"/>
              </a:rPr>
              <a:t>Your child focused this year on </a:t>
            </a:r>
            <a:r>
              <a:rPr lang="en-US" dirty="0">
                <a:latin typeface="Chalkboard" charset="0"/>
                <a:ea typeface="Chalkboard" charset="0"/>
                <a:cs typeface="Chalkboard" charset="0"/>
              </a:rPr>
              <a:t>being able to add and subtract two and three digit numbers with and without regrouping, </a:t>
            </a:r>
            <a:r>
              <a:rPr lang="en-US" dirty="0" smtClean="0">
                <a:latin typeface="Chalkboard" charset="0"/>
                <a:ea typeface="Chalkboard" charset="0"/>
                <a:cs typeface="Chalkboard" charset="0"/>
              </a:rPr>
              <a:t>and to be able to fluently </a:t>
            </a:r>
            <a:r>
              <a:rPr lang="en-US" dirty="0">
                <a:latin typeface="Chalkboard" charset="0"/>
                <a:ea typeface="Chalkboard" charset="0"/>
                <a:cs typeface="Chalkboard" charset="0"/>
              </a:rPr>
              <a:t>add and subtract to 20.</a:t>
            </a:r>
            <a:r>
              <a:rPr lang="en-US" dirty="0" smtClean="0">
                <a:effectLst/>
                <a:latin typeface="Chalkboard" charset="0"/>
                <a:ea typeface="Chalkboard" charset="0"/>
                <a:cs typeface="Chalkboard" charset="0"/>
              </a:rPr>
              <a:t> </a:t>
            </a:r>
            <a:endParaRPr lang="en-US" dirty="0">
              <a:latin typeface="Chalkboard" charset="0"/>
              <a:ea typeface="Chalkboard" charset="0"/>
              <a:cs typeface="Chalkboard"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001" y="2272145"/>
            <a:ext cx="4808399" cy="3559464"/>
          </a:xfrm>
          <a:prstGeom prst="rect">
            <a:avLst/>
          </a:prstGeom>
        </p:spPr>
      </p:pic>
    </p:spTree>
    <p:extLst>
      <p:ext uri="{BB962C8B-B14F-4D97-AF65-F5344CB8AC3E}">
        <p14:creationId xmlns:p14="http://schemas.microsoft.com/office/powerpoint/2010/main" val="851161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lkboard" charset="0"/>
                <a:ea typeface="Chalkboard" charset="0"/>
                <a:cs typeface="Chalkboard" charset="0"/>
              </a:rPr>
              <a:t>We have some ideas for you to make it fun!</a:t>
            </a:r>
            <a:endParaRPr lang="en-US" dirty="0">
              <a:latin typeface="Chalkboard" charset="0"/>
              <a:ea typeface="Chalkboard" charset="0"/>
              <a:cs typeface="Chalkboard" charset="0"/>
            </a:endParaRPr>
          </a:p>
        </p:txBody>
      </p:sp>
      <p:sp>
        <p:nvSpPr>
          <p:cNvPr id="3" name="Content Placeholder 2"/>
          <p:cNvSpPr>
            <a:spLocks noGrp="1"/>
          </p:cNvSpPr>
          <p:nvPr>
            <p:ph idx="1"/>
          </p:nvPr>
        </p:nvSpPr>
        <p:spPr>
          <a:xfrm>
            <a:off x="491836" y="1797916"/>
            <a:ext cx="7294418" cy="4020993"/>
          </a:xfrm>
        </p:spPr>
        <p:txBody>
          <a:bodyPr>
            <a:normAutofit fontScale="92500" lnSpcReduction="20000"/>
          </a:bodyPr>
          <a:lstStyle/>
          <a:p>
            <a:r>
              <a:rPr lang="en-US" dirty="0">
                <a:latin typeface="Chalkboard" charset="0"/>
                <a:ea typeface="Chalkboard" charset="0"/>
                <a:cs typeface="Chalkboard" charset="0"/>
              </a:rPr>
              <a:t>Play games, play 21 with your child using cards, or race to 100 with dice or cards.  Ask your child to teach these to you!</a:t>
            </a:r>
          </a:p>
          <a:p>
            <a:r>
              <a:rPr lang="en-US" dirty="0">
                <a:latin typeface="Chalkboard" charset="0"/>
                <a:ea typeface="Chalkboard" charset="0"/>
                <a:cs typeface="Chalkboard" charset="0"/>
              </a:rPr>
              <a:t>At the grocery store ask them how much two cans of tomatoes might cost and see if they can reason through that type of problem.</a:t>
            </a:r>
          </a:p>
          <a:p>
            <a:r>
              <a:rPr lang="en-US" dirty="0">
                <a:latin typeface="Chalkboard" charset="0"/>
                <a:ea typeface="Chalkboard" charset="0"/>
                <a:cs typeface="Chalkboard" charset="0"/>
              </a:rPr>
              <a:t>Find different places for real world discussion using numbers.</a:t>
            </a:r>
          </a:p>
          <a:p>
            <a:r>
              <a:rPr lang="en-US" dirty="0">
                <a:latin typeface="Chalkboard" charset="0"/>
                <a:ea typeface="Chalkboard" charset="0"/>
                <a:cs typeface="Chalkboard" charset="0"/>
              </a:rPr>
              <a:t>Play “war” with cards.</a:t>
            </a:r>
          </a:p>
          <a:p>
            <a:r>
              <a:rPr lang="en-US" dirty="0">
                <a:latin typeface="Chalkboard" charset="0"/>
                <a:ea typeface="Chalkboard" charset="0"/>
                <a:cs typeface="Chalkboard" charset="0"/>
              </a:rPr>
              <a:t>Use your school or teacher’s website to find good applications to use on the computer.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054" y="2363355"/>
            <a:ext cx="3889894" cy="2291773"/>
          </a:xfrm>
          <a:prstGeom prst="rect">
            <a:avLst/>
          </a:prstGeom>
        </p:spPr>
      </p:pic>
    </p:spTree>
    <p:extLst>
      <p:ext uri="{BB962C8B-B14F-4D97-AF65-F5344CB8AC3E}">
        <p14:creationId xmlns:p14="http://schemas.microsoft.com/office/powerpoint/2010/main" val="570136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thank you so much for taking the time to celebrate with your child!</a:t>
            </a:r>
            <a:endParaRPr lang="en-US" dirty="0"/>
          </a:p>
        </p:txBody>
      </p:sp>
      <p:sp>
        <p:nvSpPr>
          <p:cNvPr id="3" name="Content Placeholder 2"/>
          <p:cNvSpPr>
            <a:spLocks noGrp="1"/>
          </p:cNvSpPr>
          <p:nvPr>
            <p:ph idx="1"/>
          </p:nvPr>
        </p:nvSpPr>
        <p:spPr>
          <a:xfrm>
            <a:off x="838201" y="1825624"/>
            <a:ext cx="5257800" cy="4076411"/>
          </a:xfrm>
        </p:spPr>
        <p:txBody>
          <a:bodyPr>
            <a:normAutofit lnSpcReduction="10000"/>
          </a:bodyPr>
          <a:lstStyle/>
          <a:p>
            <a:r>
              <a:rPr lang="en-US" dirty="0" smtClean="0"/>
              <a:t>We hope your family makes the most of your summer!  </a:t>
            </a:r>
          </a:p>
          <a:p>
            <a:endParaRPr lang="en-US" dirty="0"/>
          </a:p>
          <a:p>
            <a:r>
              <a:rPr lang="en-US" dirty="0" smtClean="0"/>
              <a:t>While this presentation is over with the teachers, we need to pick up our students from their specials.  Please wait until you are released by administration for the awards ceremony in </a:t>
            </a:r>
            <a:r>
              <a:rPr lang="en-US" smtClean="0"/>
              <a:t>the classrooms.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5828" y="1925781"/>
            <a:ext cx="5257800" cy="3492500"/>
          </a:xfrm>
          <a:prstGeom prst="rect">
            <a:avLst/>
          </a:prstGeom>
        </p:spPr>
      </p:pic>
    </p:spTree>
    <p:extLst>
      <p:ext uri="{BB962C8B-B14F-4D97-AF65-F5344CB8AC3E}">
        <p14:creationId xmlns:p14="http://schemas.microsoft.com/office/powerpoint/2010/main" val="151715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365125"/>
            <a:ext cx="6096000" cy="1908843"/>
          </a:xfrm>
        </p:spPr>
        <p:txBody>
          <a:bodyPr/>
          <a:lstStyle/>
          <a:p>
            <a:pPr algn="ctr"/>
            <a:r>
              <a:rPr lang="en-US" dirty="0" smtClean="0">
                <a:solidFill>
                  <a:srgbClr val="0070C0"/>
                </a:solidFill>
                <a:latin typeface="Chalkboard" charset="0"/>
                <a:ea typeface="Chalkboard" charset="0"/>
                <a:cs typeface="Chalkboard" charset="0"/>
              </a:rPr>
              <a:t>This year our second graders have learned a lot!!  </a:t>
            </a:r>
            <a:endParaRPr lang="en-US" dirty="0">
              <a:solidFill>
                <a:srgbClr val="0070C0"/>
              </a:solidFill>
              <a:latin typeface="Chalkboard" charset="0"/>
              <a:ea typeface="Chalkboard" charset="0"/>
              <a:cs typeface="Chalkboard" charset="0"/>
            </a:endParaRPr>
          </a:p>
        </p:txBody>
      </p:sp>
      <p:sp>
        <p:nvSpPr>
          <p:cNvPr id="3" name="Content Placeholder 2"/>
          <p:cNvSpPr>
            <a:spLocks noGrp="1"/>
          </p:cNvSpPr>
          <p:nvPr>
            <p:ph idx="1"/>
          </p:nvPr>
        </p:nvSpPr>
        <p:spPr>
          <a:xfrm>
            <a:off x="637675" y="3212431"/>
            <a:ext cx="10551694" cy="3645569"/>
          </a:xfrm>
        </p:spPr>
        <p:txBody>
          <a:bodyPr>
            <a:normAutofit/>
          </a:bodyPr>
          <a:lstStyle/>
          <a:p>
            <a:r>
              <a:rPr lang="en-US" dirty="0" smtClean="0">
                <a:latin typeface="Chalkboard" charset="0"/>
                <a:ea typeface="Chalkboard" charset="0"/>
                <a:cs typeface="Chalkboard" charset="0"/>
              </a:rPr>
              <a:t>Throughout your child’s primary years, grades K – 2, students have worked on learning </a:t>
            </a:r>
            <a:r>
              <a:rPr lang="en-US" dirty="0" smtClean="0">
                <a:solidFill>
                  <a:srgbClr val="0070C0"/>
                </a:solidFill>
                <a:latin typeface="Chalkboard" charset="0"/>
                <a:ea typeface="Chalkboard" charset="0"/>
                <a:cs typeface="Chalkboard" charset="0"/>
              </a:rPr>
              <a:t>how to read.</a:t>
            </a:r>
          </a:p>
          <a:p>
            <a:r>
              <a:rPr lang="en-US" dirty="0" smtClean="0">
                <a:latin typeface="Chalkboard" charset="0"/>
                <a:ea typeface="Chalkboard" charset="0"/>
                <a:cs typeface="Chalkboard" charset="0"/>
              </a:rPr>
              <a:t>This involved learning power words that are seen in many texts, learning how to add endings to words, to learn how to chunk and apply the phonics rules that we taught.  </a:t>
            </a:r>
          </a:p>
          <a:p>
            <a:r>
              <a:rPr lang="en-US" dirty="0" smtClean="0">
                <a:latin typeface="Chalkboard" charset="0"/>
                <a:ea typeface="Chalkboard" charset="0"/>
                <a:cs typeface="Chalkboard" charset="0"/>
              </a:rPr>
              <a:t>Our main focus was </a:t>
            </a:r>
            <a:r>
              <a:rPr lang="en-US" dirty="0" smtClean="0">
                <a:solidFill>
                  <a:srgbClr val="FF0000"/>
                </a:solidFill>
                <a:latin typeface="Chalkboard" charset="0"/>
                <a:ea typeface="Chalkboard" charset="0"/>
                <a:cs typeface="Chalkboard" charset="0"/>
              </a:rPr>
              <a:t>LEARNING TO READ</a:t>
            </a:r>
            <a:endParaRPr lang="en-US" dirty="0">
              <a:solidFill>
                <a:srgbClr val="FF0000"/>
              </a:solidFill>
              <a:latin typeface="Chalkboard" charset="0"/>
              <a:ea typeface="Chalkboard" charset="0"/>
              <a:cs typeface="Chalkboard"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411" y="437146"/>
            <a:ext cx="4632045" cy="2306054"/>
          </a:xfrm>
          <a:prstGeom prst="rect">
            <a:avLst/>
          </a:prstGeom>
        </p:spPr>
      </p:pic>
    </p:spTree>
    <p:extLst>
      <p:ext uri="{BB962C8B-B14F-4D97-AF65-F5344CB8AC3E}">
        <p14:creationId xmlns:p14="http://schemas.microsoft.com/office/powerpoint/2010/main" val="2056595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latin typeface="Chalkboard" charset="0"/>
                <a:ea typeface="Chalkboard" charset="0"/>
                <a:cs typeface="Chalkboard" charset="0"/>
              </a:rPr>
              <a:t>Now it’s off to Intermediate grades!!</a:t>
            </a:r>
            <a:endParaRPr lang="en-US" dirty="0">
              <a:solidFill>
                <a:srgbClr val="0070C0"/>
              </a:solidFill>
              <a:latin typeface="Chalkboard" charset="0"/>
              <a:ea typeface="Chalkboard" charset="0"/>
              <a:cs typeface="Chalkboard" charset="0"/>
            </a:endParaRPr>
          </a:p>
        </p:txBody>
      </p:sp>
      <p:sp>
        <p:nvSpPr>
          <p:cNvPr id="3" name="Content Placeholder 2"/>
          <p:cNvSpPr>
            <a:spLocks noGrp="1"/>
          </p:cNvSpPr>
          <p:nvPr>
            <p:ph idx="1"/>
          </p:nvPr>
        </p:nvSpPr>
        <p:spPr>
          <a:xfrm>
            <a:off x="838200" y="1825626"/>
            <a:ext cx="10515600" cy="2561024"/>
          </a:xfrm>
        </p:spPr>
        <p:txBody>
          <a:bodyPr>
            <a:normAutofit fontScale="92500"/>
          </a:bodyPr>
          <a:lstStyle/>
          <a:p>
            <a:r>
              <a:rPr lang="en-US" dirty="0" smtClean="0">
                <a:latin typeface="Chalkboard" charset="0"/>
                <a:ea typeface="Chalkboard" charset="0"/>
                <a:cs typeface="Chalkboard" charset="0"/>
              </a:rPr>
              <a:t>You’ll see some big changes next year.  The biggest one is how reading instruction is given. The big shift is from </a:t>
            </a:r>
            <a:r>
              <a:rPr lang="en-US" dirty="0" smtClean="0">
                <a:solidFill>
                  <a:srgbClr val="FF0000"/>
                </a:solidFill>
                <a:latin typeface="Chalkboard" charset="0"/>
                <a:ea typeface="Chalkboard" charset="0"/>
                <a:cs typeface="Chalkboard" charset="0"/>
              </a:rPr>
              <a:t>LEARNING TO READ </a:t>
            </a:r>
            <a:r>
              <a:rPr lang="en-US" dirty="0" smtClean="0">
                <a:latin typeface="Chalkboard" charset="0"/>
                <a:ea typeface="Chalkboard" charset="0"/>
                <a:cs typeface="Chalkboard" charset="0"/>
              </a:rPr>
              <a:t>to </a:t>
            </a:r>
            <a:r>
              <a:rPr lang="en-US" dirty="0" smtClean="0">
                <a:solidFill>
                  <a:srgbClr val="FF0000"/>
                </a:solidFill>
                <a:latin typeface="Chalkboard" charset="0"/>
                <a:ea typeface="Chalkboard" charset="0"/>
                <a:cs typeface="Chalkboard" charset="0"/>
              </a:rPr>
              <a:t>READING TO LEARN.</a:t>
            </a:r>
          </a:p>
          <a:p>
            <a:r>
              <a:rPr lang="en-US" dirty="0" smtClean="0">
                <a:latin typeface="Chalkboard" charset="0"/>
                <a:ea typeface="Chalkboard" charset="0"/>
                <a:cs typeface="Chalkboard" charset="0"/>
              </a:rPr>
              <a:t>This means that your child will be more responsible to taking what they read from text and applying this information in how they express themselves in writing or how they analyze text.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856" y="4386650"/>
            <a:ext cx="5538230" cy="2131330"/>
          </a:xfrm>
          <a:prstGeom prst="rect">
            <a:avLst/>
          </a:prstGeom>
        </p:spPr>
      </p:pic>
    </p:spTree>
    <p:extLst>
      <p:ext uri="{BB962C8B-B14F-4D97-AF65-F5344CB8AC3E}">
        <p14:creationId xmlns:p14="http://schemas.microsoft.com/office/powerpoint/2010/main" val="1708944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lkboard" charset="0"/>
                <a:ea typeface="Chalkboard" charset="0"/>
                <a:cs typeface="Chalkboard" charset="0"/>
              </a:rPr>
              <a:t>We’ve been preparing your child for this since the beginning!	</a:t>
            </a:r>
            <a:endParaRPr lang="en-US" dirty="0">
              <a:latin typeface="Chalkboard" charset="0"/>
              <a:ea typeface="Chalkboard" charset="0"/>
              <a:cs typeface="Chalkboard" charset="0"/>
            </a:endParaRPr>
          </a:p>
        </p:txBody>
      </p:sp>
      <p:sp>
        <p:nvSpPr>
          <p:cNvPr id="3" name="Content Placeholder 2"/>
          <p:cNvSpPr>
            <a:spLocks noGrp="1"/>
          </p:cNvSpPr>
          <p:nvPr>
            <p:ph idx="1"/>
          </p:nvPr>
        </p:nvSpPr>
        <p:spPr>
          <a:xfrm>
            <a:off x="838200" y="1825625"/>
            <a:ext cx="7377545" cy="4007139"/>
          </a:xfrm>
        </p:spPr>
        <p:txBody>
          <a:bodyPr>
            <a:normAutofit fontScale="92500" lnSpcReduction="10000"/>
          </a:bodyPr>
          <a:lstStyle/>
          <a:p>
            <a:r>
              <a:rPr lang="en-US" dirty="0" smtClean="0">
                <a:latin typeface="Chalkboard" charset="0"/>
                <a:ea typeface="Chalkboard" charset="0"/>
                <a:cs typeface="Chalkboard" charset="0"/>
              </a:rPr>
              <a:t>Even when your child was still learning letter sounds, the teachers have been working on asking students questions about what they are reading.  There have been basic questions, like asking what the story was mainly about, to very in-depth questions, like “How does this picture enhance your understanding of the character/setting/main problem?”</a:t>
            </a:r>
          </a:p>
          <a:p>
            <a:r>
              <a:rPr lang="en-US" dirty="0" smtClean="0">
                <a:latin typeface="Chalkboard" charset="0"/>
                <a:ea typeface="Chalkboard" charset="0"/>
                <a:cs typeface="Chalkboard" charset="0"/>
              </a:rPr>
              <a:t>Our reading goals have always been for your child to really understand what they are reading and to ask questions while they read.  </a:t>
            </a:r>
            <a:endParaRPr lang="en-US" dirty="0">
              <a:latin typeface="Chalkboard" charset="0"/>
              <a:ea typeface="Chalkboard" charset="0"/>
              <a:cs typeface="Chalkboard"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6073" y="1690688"/>
            <a:ext cx="2977604" cy="3779621"/>
          </a:xfrm>
          <a:prstGeom prst="rect">
            <a:avLst/>
          </a:prstGeom>
        </p:spPr>
      </p:pic>
    </p:spTree>
    <p:extLst>
      <p:ext uri="{BB962C8B-B14F-4D97-AF65-F5344CB8AC3E}">
        <p14:creationId xmlns:p14="http://schemas.microsoft.com/office/powerpoint/2010/main" val="1996162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halkboard" charset="0"/>
                <a:ea typeface="Chalkboard" charset="0"/>
                <a:cs typeface="Chalkboard" charset="0"/>
              </a:rPr>
              <a:t>Unfortunately, every summer, students experience what we call the “summer slide.”</a:t>
            </a:r>
            <a:endParaRPr lang="en-US" dirty="0">
              <a:latin typeface="Chalkboard" charset="0"/>
              <a:ea typeface="Chalkboard" charset="0"/>
              <a:cs typeface="Chalkboard" charset="0"/>
            </a:endParaRPr>
          </a:p>
        </p:txBody>
      </p:sp>
      <p:sp>
        <p:nvSpPr>
          <p:cNvPr id="3" name="Content Placeholder 2"/>
          <p:cNvSpPr>
            <a:spLocks noGrp="1"/>
          </p:cNvSpPr>
          <p:nvPr>
            <p:ph idx="1"/>
          </p:nvPr>
        </p:nvSpPr>
        <p:spPr>
          <a:xfrm>
            <a:off x="838200" y="1825625"/>
            <a:ext cx="6615545" cy="3605357"/>
          </a:xfrm>
        </p:spPr>
        <p:txBody>
          <a:bodyPr/>
          <a:lstStyle/>
          <a:p>
            <a:r>
              <a:rPr lang="en-US" dirty="0" smtClean="0">
                <a:latin typeface="Chalkboard" charset="0"/>
                <a:ea typeface="Chalkboard" charset="0"/>
                <a:cs typeface="Chalkboard" charset="0"/>
              </a:rPr>
              <a:t>Parents get busy, kids get busy, everyone is off the schedule of school and everyone needs a break.</a:t>
            </a:r>
          </a:p>
          <a:p>
            <a:r>
              <a:rPr lang="en-US" dirty="0" smtClean="0">
                <a:latin typeface="Chalkboard" charset="0"/>
                <a:ea typeface="Chalkboard" charset="0"/>
                <a:cs typeface="Chalkboard" charset="0"/>
              </a:rPr>
              <a:t>This sometimes has some consequences that are hard to make up.  </a:t>
            </a:r>
            <a:endParaRPr lang="en-US" dirty="0">
              <a:latin typeface="Chalkboard" charset="0"/>
              <a:ea typeface="Chalkboard" charset="0"/>
              <a:cs typeface="Chalkboard"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7818" y="1690688"/>
            <a:ext cx="3730336" cy="4626513"/>
          </a:xfrm>
          <a:prstGeom prst="rect">
            <a:avLst/>
          </a:prstGeom>
        </p:spPr>
      </p:pic>
    </p:spTree>
    <p:extLst>
      <p:ext uri="{BB962C8B-B14F-4D97-AF65-F5344CB8AC3E}">
        <p14:creationId xmlns:p14="http://schemas.microsoft.com/office/powerpoint/2010/main" val="2113754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644736" cy="1338984"/>
          </a:xfrm>
        </p:spPr>
        <p:txBody>
          <a:bodyPr/>
          <a:lstStyle/>
          <a:p>
            <a:pPr algn="ctr"/>
            <a:r>
              <a:rPr lang="en-US" dirty="0" smtClean="0">
                <a:latin typeface="Chalkboard" charset="0"/>
                <a:ea typeface="Chalkboard" charset="0"/>
                <a:cs typeface="Chalkboard" charset="0"/>
              </a:rPr>
              <a:t>Last year at DOES:</a:t>
            </a:r>
            <a:endParaRPr lang="en-US" dirty="0">
              <a:latin typeface="Chalkboard" charset="0"/>
              <a:ea typeface="Chalkboard" charset="0"/>
              <a:cs typeface="Chalkboard" charset="0"/>
            </a:endParaRPr>
          </a:p>
        </p:txBody>
      </p:sp>
      <p:sp>
        <p:nvSpPr>
          <p:cNvPr id="3" name="Content Placeholder 2"/>
          <p:cNvSpPr>
            <a:spLocks noGrp="1"/>
          </p:cNvSpPr>
          <p:nvPr>
            <p:ph idx="1"/>
          </p:nvPr>
        </p:nvSpPr>
        <p:spPr>
          <a:xfrm>
            <a:off x="838200" y="1825625"/>
            <a:ext cx="4080164" cy="3910157"/>
          </a:xfrm>
        </p:spPr>
        <p:txBody>
          <a:bodyPr/>
          <a:lstStyle/>
          <a:p>
            <a:r>
              <a:rPr lang="en-US" dirty="0" smtClean="0">
                <a:latin typeface="Chalkboard" charset="0"/>
                <a:ea typeface="Chalkboard" charset="0"/>
                <a:cs typeface="Chalkboard" charset="0"/>
              </a:rPr>
              <a:t>This is how we ended the school year:</a:t>
            </a:r>
            <a:endParaRPr lang="en-US" dirty="0">
              <a:latin typeface="Chalkboard" charset="0"/>
              <a:ea typeface="Chalkboard" charset="0"/>
              <a:cs typeface="Chalkboard"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809" y="2984561"/>
            <a:ext cx="3903518" cy="27512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2936" y="365125"/>
            <a:ext cx="5684982" cy="5460843"/>
          </a:xfrm>
          <a:prstGeom prst="rect">
            <a:avLst/>
          </a:prstGeom>
        </p:spPr>
      </p:pic>
    </p:spTree>
    <p:extLst>
      <p:ext uri="{BB962C8B-B14F-4D97-AF65-F5344CB8AC3E}">
        <p14:creationId xmlns:p14="http://schemas.microsoft.com/office/powerpoint/2010/main" val="868953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Chalkboard" charset="0"/>
                <a:ea typeface="Chalkboard" charset="0"/>
                <a:cs typeface="Chalkboard" charset="0"/>
              </a:rPr>
              <a:t>When they came back and started third grade, the teachers screen all students’ IRLA levels again.  </a:t>
            </a:r>
            <a:endParaRPr lang="en-US" sz="3200" dirty="0">
              <a:latin typeface="Chalkboard" charset="0"/>
              <a:ea typeface="Chalkboard" charset="0"/>
              <a:cs typeface="Chalkboard" charset="0"/>
            </a:endParaRPr>
          </a:p>
        </p:txBody>
      </p:sp>
      <p:sp>
        <p:nvSpPr>
          <p:cNvPr id="3" name="Content Placeholder 2"/>
          <p:cNvSpPr>
            <a:spLocks noGrp="1"/>
          </p:cNvSpPr>
          <p:nvPr>
            <p:ph idx="1"/>
          </p:nvPr>
        </p:nvSpPr>
        <p:spPr>
          <a:xfrm>
            <a:off x="838200" y="1825625"/>
            <a:ext cx="4287982" cy="1915102"/>
          </a:xfrm>
        </p:spPr>
        <p:txBody>
          <a:bodyPr/>
          <a:lstStyle/>
          <a:p>
            <a:r>
              <a:rPr lang="en-US" dirty="0" smtClean="0">
                <a:latin typeface="Chalkboard" charset="0"/>
                <a:ea typeface="Chalkboard" charset="0"/>
                <a:cs typeface="Chalkboard" charset="0"/>
              </a:rPr>
              <a:t>This is how the last year’s third graders looked at the beginning of the school year. </a:t>
            </a:r>
            <a:endParaRPr lang="en-US" dirty="0">
              <a:latin typeface="Chalkboard" charset="0"/>
              <a:ea typeface="Chalkboard" charset="0"/>
              <a:cs typeface="Chalkboard"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537" y="3505199"/>
            <a:ext cx="2596002" cy="30341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6700" y="1825625"/>
            <a:ext cx="5407100" cy="5032906"/>
          </a:xfrm>
          <a:prstGeom prst="rect">
            <a:avLst/>
          </a:prstGeom>
        </p:spPr>
      </p:pic>
    </p:spTree>
    <p:extLst>
      <p:ext uri="{BB962C8B-B14F-4D97-AF65-F5344CB8AC3E}">
        <p14:creationId xmlns:p14="http://schemas.microsoft.com/office/powerpoint/2010/main" val="103600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doesn’t just happen in this grade level.  Let’s look at the entire school data: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9909" y="1690688"/>
            <a:ext cx="4968009" cy="485922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045" y="1592911"/>
            <a:ext cx="5265882" cy="4897639"/>
          </a:xfrm>
          <a:prstGeom prst="rect">
            <a:avLst/>
          </a:prstGeom>
        </p:spPr>
      </p:pic>
    </p:spTree>
    <p:extLst>
      <p:ext uri="{BB962C8B-B14F-4D97-AF65-F5344CB8AC3E}">
        <p14:creationId xmlns:p14="http://schemas.microsoft.com/office/powerpoint/2010/main" val="185800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halkboard" charset="0"/>
                <a:ea typeface="Chalkboard" charset="0"/>
                <a:cs typeface="Chalkboard" charset="0"/>
              </a:rPr>
              <a:t>As a team, parents and teachers working together, it’s our goal to make this pattern change!</a:t>
            </a:r>
            <a:endParaRPr lang="en-US" dirty="0">
              <a:latin typeface="Chalkboard" charset="0"/>
              <a:ea typeface="Chalkboard" charset="0"/>
              <a:cs typeface="Chalkboard" charset="0"/>
            </a:endParaRPr>
          </a:p>
        </p:txBody>
      </p:sp>
      <p:sp>
        <p:nvSpPr>
          <p:cNvPr id="3" name="Content Placeholder 2"/>
          <p:cNvSpPr>
            <a:spLocks noGrp="1"/>
          </p:cNvSpPr>
          <p:nvPr>
            <p:ph idx="1"/>
          </p:nvPr>
        </p:nvSpPr>
        <p:spPr>
          <a:xfrm>
            <a:off x="838200" y="1825625"/>
            <a:ext cx="6255327" cy="4256520"/>
          </a:xfrm>
        </p:spPr>
        <p:txBody>
          <a:bodyPr/>
          <a:lstStyle/>
          <a:p>
            <a:r>
              <a:rPr lang="en-US" dirty="0" smtClean="0">
                <a:latin typeface="Chalkboard" charset="0"/>
                <a:ea typeface="Chalkboard" charset="0"/>
                <a:cs typeface="Chalkboard" charset="0"/>
              </a:rPr>
              <a:t>There are some simple strategies to have fun this summer AND not have the ”summer slide”.</a:t>
            </a:r>
          </a:p>
          <a:p>
            <a:r>
              <a:rPr lang="en-US" sz="4800" dirty="0" smtClean="0">
                <a:latin typeface="Chalkboard" charset="0"/>
                <a:ea typeface="Chalkboard" charset="0"/>
                <a:cs typeface="Chalkboard" charset="0"/>
              </a:rPr>
              <a:t>The key is making reading fun!!</a:t>
            </a:r>
            <a:endParaRPr lang="en-US" sz="4800" dirty="0">
              <a:latin typeface="Chalkboard" charset="0"/>
              <a:ea typeface="Chalkboard" charset="0"/>
              <a:cs typeface="Chalkboard"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0109" y="2806700"/>
            <a:ext cx="4965700" cy="3670300"/>
          </a:xfrm>
          <a:prstGeom prst="rect">
            <a:avLst/>
          </a:prstGeom>
        </p:spPr>
      </p:pic>
    </p:spTree>
    <p:extLst>
      <p:ext uri="{BB962C8B-B14F-4D97-AF65-F5344CB8AC3E}">
        <p14:creationId xmlns:p14="http://schemas.microsoft.com/office/powerpoint/2010/main" val="1229521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1194</Words>
  <Application>Microsoft Macintosh PowerPoint</Application>
  <PresentationFormat>Widescreen</PresentationFormat>
  <Paragraphs>70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Chalkboard</vt:lpstr>
      <vt:lpstr>Office Theme</vt:lpstr>
      <vt:lpstr>Congratulations to our wonderful second graders for a fabulous  year!!</vt:lpstr>
      <vt:lpstr>This year our second graders have learned a lot!!  </vt:lpstr>
      <vt:lpstr>Now it’s off to Intermediate grades!!</vt:lpstr>
      <vt:lpstr>We’ve been preparing your child for this since the beginning! </vt:lpstr>
      <vt:lpstr>Unfortunately, every summer, students experience what we call the “summer slide.”</vt:lpstr>
      <vt:lpstr>Last year at DOES:</vt:lpstr>
      <vt:lpstr>When they came back and started third grade, the teachers screen all students’ IRLA levels again.  </vt:lpstr>
      <vt:lpstr>It doesn’t just happen in this grade level.  Let’s look at the entire school data:</vt:lpstr>
      <vt:lpstr>As a team, parents and teachers working together, it’s our goal to make this pattern change!</vt:lpstr>
      <vt:lpstr>Here are some ideas:</vt:lpstr>
      <vt:lpstr>When you read with your child use questions like:</vt:lpstr>
      <vt:lpstr>Remember, the key is fun!!</vt:lpstr>
      <vt:lpstr>Next year the focus will also be on building grade level vocabulary.</vt:lpstr>
      <vt:lpstr>There are many incentives around the community and here at DOES to encourage reading:</vt:lpstr>
      <vt:lpstr>Let’s not forget about math!</vt:lpstr>
      <vt:lpstr>We have some ideas for you to make it fun!</vt:lpstr>
      <vt:lpstr>We thank you so much for taking the time to celebrate with your child!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Congratulations to our wonderful second graders for a fabulous  year!!</dc:title>
  <dc:creator>Candace R. Suarez</dc:creator>
  <cp:lastModifiedBy>Kelly M. Hudson</cp:lastModifiedBy>
  <cp:revision>13</cp:revision>
  <dcterms:created xsi:type="dcterms:W3CDTF">2017-05-14T23:38:01Z</dcterms:created>
  <dcterms:modified xsi:type="dcterms:W3CDTF">2017-05-31T16:06:15Z</dcterms:modified>
</cp:coreProperties>
</file>